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3"/>
  </p:notesMasterIdLst>
  <p:sldIdLst>
    <p:sldId id="256" r:id="rId2"/>
    <p:sldId id="292" r:id="rId3"/>
    <p:sldId id="293" r:id="rId4"/>
    <p:sldId id="291" r:id="rId5"/>
    <p:sldId id="294" r:id="rId6"/>
    <p:sldId id="268" r:id="rId7"/>
    <p:sldId id="257" r:id="rId8"/>
    <p:sldId id="298" r:id="rId9"/>
    <p:sldId id="295" r:id="rId10"/>
    <p:sldId id="296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8" autoAdjust="0"/>
  </p:normalViewPr>
  <p:slideViewPr>
    <p:cSldViewPr>
      <p:cViewPr varScale="1">
        <p:scale>
          <a:sx n="110" d="100"/>
          <a:sy n="110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dirty="0" smtClean="0"/>
            <a:t> </a:t>
          </a: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141609,4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141867,9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258,5</a:t>
          </a:r>
          <a:endParaRPr lang="ru-RU" sz="1800" b="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Ang="0" custScaleX="124807" custLinFactNeighborX="-1292" custLinFactNeighborY="-5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ScaleX="140033" custLinFactNeighborX="-18254" custLinFactNeighborY="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 custScaleX="48325"/>
      <dgm:spPr/>
      <dgm:t>
        <a:bodyPr/>
        <a:lstStyle/>
        <a:p>
          <a:endParaRPr lang="ru-RU"/>
        </a:p>
      </dgm:t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 custAng="0" custScaleX="13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3A0B1-305A-4CF4-9ACD-2A0C8FD0D54E}" type="presOf" srcId="{3CEEB34D-3D66-46AA-9719-58B6BC3D4C4D}" destId="{26F00F57-DBE0-4803-B685-582CE0BF695F}" srcOrd="0" destOrd="0" presId="urn:microsoft.com/office/officeart/2005/8/layout/equation1"/>
    <dgm:cxn modelId="{EC5681AC-D249-4A2A-9885-B7C917499F55}" type="presOf" srcId="{3E021DD5-1605-4354-B4EC-4D8903F1A86C}" destId="{8DDC558D-C106-435F-B448-CE6016947875}" srcOrd="0" destOrd="0" presId="urn:microsoft.com/office/officeart/2005/8/layout/equation1"/>
    <dgm:cxn modelId="{61561084-6A6C-4391-AB94-5800CA0F3A79}" type="presOf" srcId="{E5831E24-16CE-453A-B367-FCC276E54DC4}" destId="{3FABF8A8-C6A0-410D-8A6E-73B2D081BDF5}" srcOrd="0" destOrd="0" presId="urn:microsoft.com/office/officeart/2005/8/layout/equation1"/>
    <dgm:cxn modelId="{82377D3B-C2FD-4606-93A1-111FA699B939}" type="presOf" srcId="{0D3325B0-EFE7-4EDC-B236-2A6C5F8A4CC7}" destId="{47DA5C43-87F9-4041-B571-96E4641A628F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2DC2333A-F5E9-45AE-A2F1-C60E4D5603F4}" type="presOf" srcId="{5545F9C6-2B3F-4CA0-96F0-F55E76C1B05C}" destId="{C9F59194-2611-4388-8F26-924DFEC37142}" srcOrd="0" destOrd="0" presId="urn:microsoft.com/office/officeart/2005/8/layout/equation1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AA2077D6-6B6D-48A0-9777-1DA89F7FF52F}" type="presOf" srcId="{2E3E11CF-1CA8-4759-B1C9-7AE67856EA0D}" destId="{7183D05E-D7B3-4E6A-88EF-AFDFBE4C93A9}" srcOrd="0" destOrd="0" presId="urn:microsoft.com/office/officeart/2005/8/layout/equation1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0C2E1FB3-76FA-430D-8081-7FF4A5A2F5B4}" type="presParOf" srcId="{8DDC558D-C106-435F-B448-CE6016947875}" destId="{47DA5C43-87F9-4041-B571-96E4641A628F}" srcOrd="0" destOrd="0" presId="urn:microsoft.com/office/officeart/2005/8/layout/equation1"/>
    <dgm:cxn modelId="{038DD87D-F1F6-4990-A6AB-07B46DDD7C42}" type="presParOf" srcId="{8DDC558D-C106-435F-B448-CE6016947875}" destId="{D0F45B20-57AD-4D8B-8D76-257FE27E0968}" srcOrd="1" destOrd="0" presId="urn:microsoft.com/office/officeart/2005/8/layout/equation1"/>
    <dgm:cxn modelId="{2FE7C66E-D845-46C5-80AB-0EB628C2A99D}" type="presParOf" srcId="{8DDC558D-C106-435F-B448-CE6016947875}" destId="{7183D05E-D7B3-4E6A-88EF-AFDFBE4C93A9}" srcOrd="2" destOrd="0" presId="urn:microsoft.com/office/officeart/2005/8/layout/equation1"/>
    <dgm:cxn modelId="{48493313-1139-49DA-89E0-5CE8084555F3}" type="presParOf" srcId="{8DDC558D-C106-435F-B448-CE6016947875}" destId="{75863D13-53DD-4A6F-977C-4DC7F6A3C517}" srcOrd="3" destOrd="0" presId="urn:microsoft.com/office/officeart/2005/8/layout/equation1"/>
    <dgm:cxn modelId="{02F91263-A2FD-4695-B238-0250B46B3455}" type="presParOf" srcId="{8DDC558D-C106-435F-B448-CE6016947875}" destId="{26F00F57-DBE0-4803-B685-582CE0BF695F}" srcOrd="4" destOrd="0" presId="urn:microsoft.com/office/officeart/2005/8/layout/equation1"/>
    <dgm:cxn modelId="{EBCCCCC8-7E41-463A-9669-42B8A8374948}" type="presParOf" srcId="{8DDC558D-C106-435F-B448-CE6016947875}" destId="{34364FB8-E176-4299-8ABC-04F6C9237ADF}" srcOrd="5" destOrd="0" presId="urn:microsoft.com/office/officeart/2005/8/layout/equation1"/>
    <dgm:cxn modelId="{B7A0E522-4FDD-43A5-8315-775ECE065B63}" type="presParOf" srcId="{8DDC558D-C106-435F-B448-CE6016947875}" destId="{C9F59194-2611-4388-8F26-924DFEC37142}" srcOrd="6" destOrd="0" presId="urn:microsoft.com/office/officeart/2005/8/layout/equation1"/>
    <dgm:cxn modelId="{55AFF089-0C58-4D03-8BCE-51F9277818CA}" type="presParOf" srcId="{8DDC558D-C106-435F-B448-CE6016947875}" destId="{A5B5E0E8-4600-4030-B774-4BB51C108E56}" srcOrd="7" destOrd="0" presId="urn:microsoft.com/office/officeart/2005/8/layout/equation1"/>
    <dgm:cxn modelId="{E1549D97-6F76-49D9-93BB-6713796A27F6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2803" y="448446"/>
          <a:ext cx="2141458" cy="1715815"/>
        </a:xfrm>
        <a:prstGeom prst="ellipse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141609,4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316412" y="699721"/>
        <a:ext cx="1514240" cy="1213265"/>
      </dsp:txXfrm>
    </dsp:sp>
    <dsp:sp modelId="{7183D05E-D7B3-4E6A-88EF-AFDFBE4C93A9}">
      <dsp:nvSpPr>
        <dsp:cNvPr id="0" name=""/>
        <dsp:cNvSpPr/>
      </dsp:nvSpPr>
      <dsp:spPr>
        <a:xfrm>
          <a:off x="2301431" y="1310535"/>
          <a:ext cx="912006" cy="160352"/>
        </a:xfrm>
        <a:prstGeom prst="round1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01431" y="1310535"/>
        <a:ext cx="904178" cy="160352"/>
      </dsp:txXfrm>
    </dsp:sp>
    <dsp:sp modelId="{26F00F57-DBE0-4803-B685-582CE0BF695F}">
      <dsp:nvSpPr>
        <dsp:cNvPr id="0" name=""/>
        <dsp:cNvSpPr/>
      </dsp:nvSpPr>
      <dsp:spPr>
        <a:xfrm>
          <a:off x="3311283" y="552356"/>
          <a:ext cx="2402708" cy="1715815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141867,9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3151" y="803631"/>
        <a:ext cx="1698972" cy="1213265"/>
      </dsp:txXfrm>
    </dsp:sp>
    <dsp:sp modelId="{C9F59194-2611-4388-8F26-924DFEC37142}">
      <dsp:nvSpPr>
        <dsp:cNvPr id="0" name=""/>
        <dsp:cNvSpPr/>
      </dsp:nvSpPr>
      <dsp:spPr>
        <a:xfrm>
          <a:off x="5878748" y="906569"/>
          <a:ext cx="480917" cy="9951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942494" y="1111575"/>
        <a:ext cx="353425" cy="585161"/>
      </dsp:txXfrm>
    </dsp:sp>
    <dsp:sp modelId="{3FABF8A8-C6A0-410D-8A6E-73B2D081BDF5}">
      <dsp:nvSpPr>
        <dsp:cNvPr id="0" name=""/>
        <dsp:cNvSpPr/>
      </dsp:nvSpPr>
      <dsp:spPr>
        <a:xfrm>
          <a:off x="6498990" y="546248"/>
          <a:ext cx="2281382" cy="1715815"/>
        </a:xfrm>
        <a:prstGeom prst="ellipse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258,5</a:t>
          </a:r>
          <a:endParaRPr lang="ru-RU" sz="1800" b="0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3091" y="797523"/>
        <a:ext cx="1613180" cy="121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Char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728"/>
            <a:ext cx="6552728" cy="3349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 МО Красноозерное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сельскоЕ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поселениЕ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6"/>
            <a:ext cx="5184576" cy="2232249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 МО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Красноозерное сельское поселение МО Приозерский район ЛО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2022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blast45.ru/uploads/publications/1545/fed7c7418dd0f5b0d055843e437c01ec4c2b23a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912768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20812371">
            <a:off x="-535409" y="2013917"/>
            <a:ext cx="3940235" cy="107721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граждан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020"/>
            <a:ext cx="3599924" cy="246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600" dirty="0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555776" y="810910"/>
            <a:ext cx="6696744" cy="3050138"/>
          </a:xfrm>
          <a:prstGeom prst="flowChartPrepa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с дефицитом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258,5тыс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59" y="3752469"/>
            <a:ext cx="4261473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46" y="3574213"/>
            <a:ext cx="4090771" cy="346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910"/>
            <a:ext cx="3987130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264696" cy="936104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Спасибо 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8123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706836"/>
              </p:ext>
            </p:extLst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84076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id-50d6436371366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648" y="1772816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772816"/>
            <a:ext cx="27363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548680"/>
            <a:ext cx="66967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555776" y="1700808"/>
            <a:ext cx="4536504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всего -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141 609,4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298406">
            <a:off x="1052494" y="2564030"/>
            <a:ext cx="3088364" cy="14172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48165,7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963609">
            <a:off x="193747" y="3544121"/>
            <a:ext cx="2272710" cy="1661421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доходы-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21487,2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707477">
            <a:off x="5046372" y="2624075"/>
            <a:ext cx="3803785" cy="14658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93443,7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712" y="4149080"/>
            <a:ext cx="2016224" cy="165618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26678,5 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38222">
            <a:off x="3933822" y="4025457"/>
            <a:ext cx="2519377" cy="1519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софинансирование капитальных вложений в объекты муниципальной собственности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83765,0тыс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1106435">
            <a:off x="5714422" y="4111661"/>
            <a:ext cx="1659749" cy="126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157,6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877200">
            <a:off x="6874415" y="3796836"/>
            <a:ext cx="2304819" cy="1297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4361,3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664982">
            <a:off x="6300191" y="5126605"/>
            <a:ext cx="1584176" cy="9144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4947,9 тыс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275" y="764352"/>
            <a:ext cx="190544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8255" y="7821488"/>
            <a:ext cx="7636313" cy="183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1435608" y="3556991"/>
            <a:ext cx="99636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53698" y="-360041"/>
            <a:ext cx="14311590" cy="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1" y="-1"/>
            <a:ext cx="16268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392827" y="3211981"/>
            <a:ext cx="11268462" cy="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93129"/>
              </p:ext>
            </p:extLst>
          </p:nvPr>
        </p:nvGraphicFramePr>
        <p:xfrm>
          <a:off x="539552" y="2107977"/>
          <a:ext cx="8283629" cy="43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hart" r:id="rId4" imgW="6058001" imgH="2104920" progId="Excel.Chart.8">
                  <p:embed/>
                </p:oleObj>
              </mc:Choice>
              <mc:Fallback>
                <p:oleObj name="Chart" r:id="rId4" imgW="6058001" imgH="210492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07977"/>
                        <a:ext cx="8283629" cy="4313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mi-i-kredit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8803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oney-coi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068960"/>
            <a:ext cx="27773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188640"/>
            <a:ext cx="446449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07904" y="1268760"/>
            <a:ext cx="4968552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софинансирование капитальных вложений в объекты муниципальной собственности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83765,0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39952" y="1988840"/>
            <a:ext cx="5004048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4947,9 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1880" y="2852936"/>
            <a:ext cx="3240360" cy="93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157,6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5616" y="3933056"/>
            <a:ext cx="5018856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54361,3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844823"/>
            <a:ext cx="129052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1412" y="-12574"/>
            <a:ext cx="12760326" cy="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952155"/>
              </p:ext>
            </p:extLst>
          </p:nvPr>
        </p:nvGraphicFramePr>
        <p:xfrm>
          <a:off x="539552" y="1844823"/>
          <a:ext cx="828092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3" imgW="5924556" imgH="3057480" progId="Excel.Chart.8">
                  <p:embed/>
                </p:oleObj>
              </mc:Choice>
              <mc:Fallback>
                <p:oleObj name="Chart" r:id="rId3" imgW="5924556" imgH="305748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3"/>
                        <a:ext cx="8280920" cy="4608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64289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МО Красноозерное   сельское поселение</a:t>
            </a: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475656" y="857232"/>
            <a:ext cx="7168310" cy="1500198"/>
          </a:xfrm>
          <a:prstGeom prst="flowChartPredefinedProcess">
            <a:avLst/>
          </a:prstGeom>
          <a:ln/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бюджета МО Красноозерное сельское поселение МО Приозерский муниципальный район ЛО на основе муниципальных программ МО Красноозерное сельское поселение</a:t>
            </a:r>
            <a:endParaRPr lang="ru-RU" sz="16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306896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63688" y="2636912"/>
            <a:ext cx="6984776" cy="214314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сформирован в программной структуре расходов на основе утвержденных Администрацией МО Красноозерное сельское поселение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891108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мероприятий по муниципальным программам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133633,9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99,3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всех расходов  бюджета МО Красноозерное сельское поселение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Программная часть бюджета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95736" y="6363705"/>
            <a:ext cx="4608512" cy="1616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755576" y="686694"/>
            <a:ext cx="11791733" cy="5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36249"/>
              </p:ext>
            </p:extLst>
          </p:nvPr>
        </p:nvGraphicFramePr>
        <p:xfrm>
          <a:off x="755576" y="1772816"/>
          <a:ext cx="7848872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hart" r:id="rId3" imgW="6067456" imgH="4257630" progId="Excel.Chart.8">
                  <p:embed/>
                </p:oleObj>
              </mc:Choice>
              <mc:Fallback>
                <p:oleObj name="Chart" r:id="rId3" imgW="6067456" imgH="4257630" progId="Excel.Char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2816"/>
                        <a:ext cx="7848872" cy="475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6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384864" cy="36004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115616" y="620688"/>
            <a:ext cx="7848872" cy="1080120"/>
          </a:xfrm>
          <a:prstGeom prst="round2Same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трансфертов, перечисляемых из местного бюджета бюджету Приозерский муниципальный  район на финансирование расходов, связанных с передачей осуществления части полномочий органов местного самоуправления МО Красноозерное  сельское поселение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1988840"/>
            <a:ext cx="1234966" cy="2797482"/>
          </a:xfrm>
          <a:prstGeom prst="flowChartAlternate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расходов, связанных с передачей полномочий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кассовому обслуживанию и осуществлению контроля за исполнением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471,1 тыс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1986560"/>
            <a:ext cx="1440160" cy="279976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инансирование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по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обеспечения малоимущих граждан, проживающих в поселении и нуждающихся в улучшении жилищных условий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8,0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79911" y="1986560"/>
            <a:ext cx="1224137" cy="2882600"/>
          </a:xfrm>
          <a:prstGeom prst="flowChartAlternateProcess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в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коммунальной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3,0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48772" y="1956963"/>
            <a:ext cx="1267444" cy="29121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внешнего муниципального финансового контроля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15,0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835696" y="6237312"/>
            <a:ext cx="6264696" cy="43204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553,2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0458" y="5229200"/>
            <a:ext cx="67151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внутреннего муниципального финансового контроля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23,0тыс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1941953"/>
            <a:ext cx="1440160" cy="29197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полномочий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подготовки документов по градостроительным планам и внесению изменений в правила землепользования и застройки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33,1 тыс. 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4476</TotalTime>
  <Words>407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Times New Roman</vt:lpstr>
      <vt:lpstr>Tw Cen MT</vt:lpstr>
      <vt:lpstr>Wingdings</vt:lpstr>
      <vt:lpstr>Wingdings 2</vt:lpstr>
      <vt:lpstr>Обычная</vt:lpstr>
      <vt:lpstr>Microsoft Excel Chart</vt:lpstr>
      <vt:lpstr>Администрация  МО Красноозерное сельскоЕ поселениЕ</vt:lpstr>
      <vt:lpstr>Презентация PowerPoint</vt:lpstr>
      <vt:lpstr>Презентация PowerPoint</vt:lpstr>
      <vt:lpstr>Структура доходов бюджета за 2022 год</vt:lpstr>
      <vt:lpstr>Презентация PowerPoint</vt:lpstr>
      <vt:lpstr>Презентация PowerPoint</vt:lpstr>
      <vt:lpstr>АдминистрацАдминистрация  МО Красноозерное   сельское поселение</vt:lpstr>
      <vt:lpstr>Программная часть бюджета </vt:lpstr>
      <vt:lpstr>Администрация МО Красноозерное сельское поселение</vt:lpstr>
      <vt:lpstr>Администрация МО Красноозерное сельское поселение</vt:lpstr>
      <vt:lpstr>     Спасибо !!!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Администратор</cp:lastModifiedBy>
  <cp:revision>496</cp:revision>
  <dcterms:created xsi:type="dcterms:W3CDTF">2015-04-24T11:57:16Z</dcterms:created>
  <dcterms:modified xsi:type="dcterms:W3CDTF">2023-02-10T10:28:17Z</dcterms:modified>
</cp:coreProperties>
</file>